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4"/>
  </p:sldMasterIdLst>
  <p:notesMasterIdLst>
    <p:notesMasterId r:id="rId30"/>
  </p:notesMasterIdLst>
  <p:sldIdLst>
    <p:sldId id="256" r:id="rId5"/>
    <p:sldId id="258" r:id="rId6"/>
    <p:sldId id="259" r:id="rId7"/>
    <p:sldId id="271" r:id="rId8"/>
    <p:sldId id="264" r:id="rId9"/>
    <p:sldId id="261" r:id="rId10"/>
    <p:sldId id="260" r:id="rId11"/>
    <p:sldId id="272" r:id="rId12"/>
    <p:sldId id="268" r:id="rId13"/>
    <p:sldId id="269" r:id="rId14"/>
    <p:sldId id="270" r:id="rId15"/>
    <p:sldId id="276" r:id="rId16"/>
    <p:sldId id="277" r:id="rId17"/>
    <p:sldId id="278" r:id="rId18"/>
    <p:sldId id="279" r:id="rId19"/>
    <p:sldId id="273" r:id="rId20"/>
    <p:sldId id="262" r:id="rId21"/>
    <p:sldId id="274" r:id="rId22"/>
    <p:sldId id="275" r:id="rId23"/>
    <p:sldId id="280" r:id="rId24"/>
    <p:sldId id="281" r:id="rId25"/>
    <p:sldId id="282" r:id="rId26"/>
    <p:sldId id="283" r:id="rId27"/>
    <p:sldId id="284" r:id="rId28"/>
    <p:sldId id="257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0EFFD3E-49C0-5471-1EFD-81737AA937A0}" v="1095" dt="2022-05-12T14:38:47.536"/>
    <p1510:client id="{7A00DC3B-B61B-4576-8D35-EFF65707720E}" v="3817" dt="2022-05-12T16:12:45.80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35" Type="http://schemas.microsoft.com/office/2015/10/relationships/revisionInfo" Target="revisionInfo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8CA7F1-7816-4439-9E2A-DBF696ED76F8}" type="datetimeFigureOut">
              <a:t>3/19/2023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6D3F3A-3CF3-4477-BF7C-85F1FD1B773B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504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Quantitative or qualitative insights about X</a:t>
            </a:r>
          </a:p>
          <a:p>
            <a:r>
              <a:rPr lang="en-US">
                <a:cs typeface="Calibri"/>
              </a:rPr>
              <a:t>The categories in this slide are  the different TARGETs of analytics – that is, about what or whom are they providing insight.</a:t>
            </a:r>
          </a:p>
          <a:p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Note that Product Analytics are part of analytics convergence, but they are not currently in-scope for KAP.</a:t>
            </a:r>
          </a:p>
          <a:p>
            <a:endParaRPr lang="en-US"/>
          </a:p>
          <a:p>
            <a:r>
              <a:rPr lang="en-US"/>
              <a:t>More complex business insights can be gained by joining across these categories. For example, we could correlate feature engagement with outcomes, controlling for other factors.</a:t>
            </a:r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Also joinable with sales data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6D3F3A-3CF3-4477-BF7C-85F1FD1B773B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5397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This categories in this slide are the different audiences of analytics – that is, who may be consuming the insights they provide</a:t>
            </a:r>
            <a:br>
              <a:rPr lang="en-US"/>
            </a:br>
            <a:br>
              <a:rPr lang="en-US"/>
            </a:br>
            <a:r>
              <a:rPr lang="en-US"/>
              <a:t>Talk here about benefits of convergence.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6D3F3A-3CF3-4477-BF7C-85F1FD1B773B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9451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What about a grade. This could be a statistical aggregation of the scores of the items in an assessment, with some configuration accounted for. Grading policies, however, have to do with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6D3F3A-3CF3-4477-BF7C-85F1FD1B773B}" type="slidenum"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1911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A "qualitative" insight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6D3F3A-3CF3-4477-BF7C-85F1FD1B773B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917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Event data is all ingested to the warehouse for BI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6D3F3A-3CF3-4477-BF7C-85F1FD1B773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9783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Design discussion could happen here: Precomputation of intermediate results, embracing eventual consistency, &amp; the need for history versioning and model output versioning.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6D3F3A-3CF3-4477-BF7C-85F1FD1B773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1872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+mn-lt"/>
              </a:rPr>
              <a:t>Also:</a:t>
            </a:r>
            <a:br>
              <a:rPr lang="en-US">
                <a:cs typeface="+mn-lt"/>
              </a:rPr>
            </a:br>
            <a:r>
              <a:rPr lang="en-US">
                <a:cs typeface="Calibri"/>
              </a:rPr>
              <a:t>Agency improvements</a:t>
            </a:r>
          </a:p>
          <a:p>
            <a:r>
              <a:rPr lang="en-US">
                <a:cs typeface="Calibri"/>
              </a:rPr>
              <a:t>Success coaching – 2nd half of the FY?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6D3F3A-3CF3-4477-BF7C-85F1FD1B773B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4500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3504" y="770467"/>
            <a:ext cx="10782300" cy="3352800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8800" spc="-12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7512" y="4206876"/>
            <a:ext cx="9228201" cy="1645920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5586B75A-687E-405C-8A0B-8D00578BA2C3}" type="datetimeFigureOut">
              <a:rPr lang="en-US" dirty="0"/>
              <a:pPr/>
              <a:t>3/19/2023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7122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E5243-F52A-4D37-9694-EB26C6C31910}" type="datetimeFigureOut">
              <a:rPr lang="en-US" dirty="0"/>
              <a:t>3/19/2023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6960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43950" y="695325"/>
            <a:ext cx="2628900" cy="48006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1525" y="714375"/>
            <a:ext cx="7734300" cy="54006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7B6E1-634A-48DC-9E8B-D894023267EF}" type="datetimeFigureOut">
              <a:rPr lang="en-US" dirty="0"/>
              <a:t>3/19/2023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1488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D3E9E-A95C-48F2-B4BF-A71542E0BE9A}" type="datetimeFigureOut">
              <a:rPr lang="en-US" dirty="0"/>
              <a:t>3/19/2023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2934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3504" y="767419"/>
            <a:ext cx="10780776" cy="3355848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8800" b="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7512" y="4204209"/>
            <a:ext cx="9226296" cy="1645920"/>
          </a:xfrm>
        </p:spPr>
        <p:txBody>
          <a:bodyPr anchor="t">
            <a:normAutofit/>
          </a:bodyPr>
          <a:lstStyle>
            <a:lvl1pPr marL="0" indent="0">
              <a:buNone/>
              <a:defRPr sz="32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3/19/2023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3521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6656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11330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952B5-7A2F-4CC8-B7CE-9234E21C2837}" type="datetimeFigureOut">
              <a:rPr lang="en-US" dirty="0"/>
              <a:t>3/19/2023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7230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40467"/>
            <a:ext cx="4663440" cy="723400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6656" y="2753084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07608" y="2038435"/>
            <a:ext cx="4663440" cy="722376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07608" y="2750990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DA07A-9201-4B4B-BAF2-015AFA30F520}" type="datetimeFigureOut">
              <a:rPr lang="en-US" dirty="0"/>
              <a:t>3/19/2023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2860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7E00A-486F-4252-8B1D-E32645521F49}" type="datetimeFigureOut">
              <a:rPr lang="en-US" dirty="0"/>
              <a:t>3/19/2023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7769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F5F92-E675-4B36-9A60-69A962A68675}" type="datetimeFigureOut">
              <a:rPr lang="en-US" dirty="0"/>
              <a:t>3/19/2023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6201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620000" y="0"/>
            <a:ext cx="457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261404" y="542282"/>
            <a:ext cx="3383280" cy="1920240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40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762000"/>
            <a:ext cx="6096000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75982" y="2511813"/>
            <a:ext cx="3398520" cy="312698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E2C9B-5FA2-460D-9BE7-B0812FC2A6FF}" type="datetimeFigureOut">
              <a:rPr lang="en-US" dirty="0"/>
              <a:t>3/19/2023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0000"/>
                  </a:srgb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8839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224" y="5418667"/>
            <a:ext cx="10780776" cy="613283"/>
          </a:xfrm>
        </p:spPr>
        <p:txBody>
          <a:bodyPr anchor="b">
            <a:normAutofit/>
          </a:bodyPr>
          <a:lstStyle>
            <a:lvl1pPr>
              <a:defRPr sz="32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2192000" cy="5330952"/>
          </a:xfrm>
          <a:blipFill>
            <a:blip r:embed="rId2"/>
            <a:stretch>
              <a:fillRect/>
            </a:stretch>
          </a:blipFill>
        </p:spPr>
        <p:txBody>
          <a:bodyPr anchor="t"/>
          <a:lstStyle>
            <a:lvl1pPr marL="0" indent="0" algn="ctr">
              <a:spcBef>
                <a:spcPts val="800"/>
              </a:spcBef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656" y="5909735"/>
            <a:ext cx="9229344" cy="5334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5586B75A-687E-405C-8A0B-8D00578BA2C3}" type="datetimeFigureOut">
              <a:rPr lang="en-US" dirty="0"/>
              <a:pPr/>
              <a:t>3/19/2023</a:t>
            </a:fld>
            <a:endParaRPr 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2614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11680"/>
            <a:ext cx="10753725" cy="3766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dirty="0"/>
              <a:pPr/>
              <a:t>3/19/2023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 cap="all"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300" b="0">
                <a:ln>
                  <a:noFill/>
                </a:ln>
                <a:solidFill>
                  <a:schemeClr val="accent1">
                    <a:alpha val="2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287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5400" kern="1200" spc="-12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85000"/>
        </a:lnSpc>
        <a:spcBef>
          <a:spcPts val="13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347472" indent="-3429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548640" indent="-54864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0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822960" indent="-82296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097280" indent="-109728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2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4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6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18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dev.knewton.com/reference/events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png"/><Relationship Id="rId5" Type="http://schemas.openxmlformats.org/officeDocument/2006/relationships/hyperlink" Target="https://www.imsglobal.org/spec/caliper/v1p2" TargetMode="External"/><Relationship Id="rId4" Type="http://schemas.openxmlformats.org/officeDocument/2006/relationships/hyperlink" Target="https://kap-api-docs.pages.wiley.tools/#tag/events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kap-api-docs.pages.wiley.tools/" TargetMode="External"/><Relationship Id="rId2" Type="http://schemas.openxmlformats.org/officeDocument/2006/relationships/hyperlink" Target="https://kap-api-docs.pages.wiley.tools/#tag/events/operation/submitEvents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mailto:vicuna@wiley.onmicrosoft.com" TargetMode="External"/><Relationship Id="rId2" Type="http://schemas.openxmlformats.org/officeDocument/2006/relationships/hyperlink" Target="https://kap-api-docs.pages.wiley.tools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iley.sharepoint.com/:p:/t/EdPubAdaptiveLearningandAnalyticsEPAL/EQSdEp007p1AkAlQm6Aj3-cBYv2R610kV5_xegeP8t2aQQ?e=6FVhPl" TargetMode="External"/><Relationship Id="rId4" Type="http://schemas.openxmlformats.org/officeDocument/2006/relationships/hyperlink" Target="https://teams.microsoft.com/l/team/19%3ad273ae08c8604ca097bcf578131a9a8d%40thread.tacv2/conversations?groupId=83e8e8e8-02c5-4128-b1bb-1e86ddd9b3df&amp;tenantId=24fe244f-890e-46ef-be2f-a5202976b7a5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confluence.wiley.com/x/2B_HBw" TargetMode="External"/><Relationship Id="rId7" Type="http://schemas.openxmlformats.org/officeDocument/2006/relationships/image" Target="../media/image4.png"/><Relationship Id="rId2" Type="http://schemas.openxmlformats.org/officeDocument/2006/relationships/hyperlink" Target="https://confluence.wiley.com/x/mGT1Bg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hyperlink" Target="https://confluence.wiley.com/x/2F31Bg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APL </a:t>
            </a:r>
            <a:r>
              <a:rPr lang="en-US" err="1">
                <a:cs typeface="Calibri Light"/>
              </a:rPr>
              <a:t>DnA</a:t>
            </a:r>
            <a:r>
              <a:rPr lang="en-US">
                <a:cs typeface="Calibri Light"/>
              </a:rPr>
              <a:t>: </a:t>
            </a:r>
            <a:br>
              <a:rPr lang="en-US">
                <a:cs typeface="Calibri Light"/>
              </a:rPr>
            </a:br>
            <a:r>
              <a:rPr lang="en-US" sz="6000" err="1">
                <a:cs typeface="Calibri Light"/>
              </a:rPr>
              <a:t>Knewton</a:t>
            </a:r>
            <a:r>
              <a:rPr lang="en-US" sz="6000">
                <a:cs typeface="Calibri Light"/>
              </a:rPr>
              <a:t> Analytics Platform (KAP)</a:t>
            </a:r>
            <a:endParaRPr lang="en-US" sz="600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ts val="0"/>
              </a:spcBef>
            </a:pPr>
            <a:r>
              <a:rPr lang="en-US">
                <a:ea typeface="+mj-lt"/>
                <a:cs typeface="+mj-lt"/>
              </a:rPr>
              <a:t>2022-05-12</a:t>
            </a:r>
          </a:p>
          <a:p>
            <a:pPr>
              <a:lnSpc>
                <a:spcPct val="90000"/>
              </a:lnSpc>
              <a:spcBef>
                <a:spcPts val="0"/>
              </a:spcBef>
            </a:pPr>
            <a:r>
              <a:rPr lang="en-US">
                <a:ea typeface="+mj-lt"/>
                <a:cs typeface="+mj-lt"/>
              </a:rPr>
              <a:t>Presenter: Alex Heitzmann</a:t>
            </a:r>
          </a:p>
          <a:p>
            <a:endParaRPr lang="en-US"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F78C30-64C7-8CB9-A6DE-0612087021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Calibri Light"/>
                <a:cs typeface="Calibri Light"/>
              </a:rPr>
              <a:t>Example: Concept Proficiency</a:t>
            </a:r>
            <a:endParaRPr lang="en-US"/>
          </a:p>
        </p:txBody>
      </p:sp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9EE1E233-026A-82C3-F590-302A21E4D64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03189060"/>
              </p:ext>
            </p:extLst>
          </p:nvPr>
        </p:nvGraphicFramePr>
        <p:xfrm>
          <a:off x="658132" y="2392363"/>
          <a:ext cx="10017584" cy="3455773"/>
        </p:xfrm>
        <a:graphic>
          <a:graphicData uri="http://schemas.openxmlformats.org/drawingml/2006/table">
            <a:tbl>
              <a:tblPr firstCol="1">
                <a:tableStyleId>{5C22544A-7EE6-4342-B048-85BDC9FD1C3A}</a:tableStyleId>
              </a:tblPr>
              <a:tblGrid>
                <a:gridCol w="2458357">
                  <a:extLst>
                    <a:ext uri="{9D8B030D-6E8A-4147-A177-3AD203B41FA5}">
                      <a16:colId xmlns:a16="http://schemas.microsoft.com/office/drawing/2014/main" val="3455064257"/>
                    </a:ext>
                  </a:extLst>
                </a:gridCol>
                <a:gridCol w="7559227">
                  <a:extLst>
                    <a:ext uri="{9D8B030D-6E8A-4147-A177-3AD203B41FA5}">
                      <a16:colId xmlns:a16="http://schemas.microsoft.com/office/drawing/2014/main" val="164579153"/>
                    </a:ext>
                  </a:extLst>
                </a:gridCol>
              </a:tblGrid>
              <a:tr h="401247">
                <a:tc>
                  <a:txBody>
                    <a:bodyPr/>
                    <a:lstStyle/>
                    <a:p>
                      <a:r>
                        <a:rPr lang="en-US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Concept Proficiency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6760051"/>
                  </a:ext>
                </a:extLst>
              </a:tr>
              <a:tr h="408214">
                <a:tc>
                  <a:txBody>
                    <a:bodyPr/>
                    <a:lstStyle/>
                    <a:p>
                      <a:r>
                        <a:rPr lang="en-US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Calibri Light"/>
                        </a:rPr>
                        <a:t>A measure of a learner’s understanding of a concept/learning objective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0989803"/>
                  </a:ext>
                </a:extLst>
              </a:tr>
              <a:tr h="401247">
                <a:tc>
                  <a:txBody>
                    <a:bodyPr/>
                    <a:lstStyle/>
                    <a:p>
                      <a:r>
                        <a:rPr lang="en-US"/>
                        <a:t>Raw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Item Interactions | duration, score, knowledge graph module 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9461032"/>
                  </a:ext>
                </a:extLst>
              </a:tr>
              <a:tr h="401246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</a:rPr>
                        <a:t>Requrired Enrichments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Knowledge Graph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7596423"/>
                  </a:ext>
                </a:extLst>
              </a:tr>
              <a:tr h="401246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</a:rPr>
                        <a:t>Learned Parameters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Module difficulty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8863132"/>
                  </a:ext>
                </a:extLst>
              </a:tr>
              <a:tr h="401246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Aggregation 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err="1"/>
                        <a:t>MaRNA</a:t>
                      </a:r>
                      <a:r>
                        <a:rPr lang="en-US"/>
                        <a:t> Proficiency Model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2185548"/>
                  </a:ext>
                </a:extLst>
              </a:tr>
              <a:tr h="401247">
                <a:tc>
                  <a:txBody>
                    <a:bodyPr/>
                    <a:lstStyle/>
                    <a:p>
                      <a:r>
                        <a:rPr lang="en-US"/>
                        <a:t>Required Filters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/>
                        <a:t>Learner ID</a:t>
                      </a:r>
                    </a:p>
                    <a:p>
                      <a:pPr marL="285750" lvl="0" indent="-285750">
                        <a:buFont typeface="Arial"/>
                        <a:buChar char="•"/>
                      </a:pPr>
                      <a:r>
                        <a:rPr lang="en-US"/>
                        <a:t>Concept 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7001951"/>
                  </a:ext>
                </a:extLst>
              </a:tr>
              <a:tr h="401247">
                <a:tc>
                  <a:txBody>
                    <a:bodyPr/>
                    <a:lstStyle/>
                    <a:p>
                      <a:r>
                        <a:rPr lang="en-US"/>
                        <a:t>Optional Filters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/>
                        <a:t>Assignment 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7913944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24F8B3C0-C9A3-2820-1E3B-3A7C987356A9}"/>
              </a:ext>
            </a:extLst>
          </p:cNvPr>
          <p:cNvSpPr txBox="1"/>
          <p:nvPr/>
        </p:nvSpPr>
        <p:spPr>
          <a:xfrm>
            <a:off x="5541635" y="3737429"/>
            <a:ext cx="5023555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>
                <a:solidFill>
                  <a:srgbClr val="50B4C8"/>
                </a:solidFill>
              </a:rPr>
              <a:t>&lt;-- We'll return to these in a bit</a:t>
            </a:r>
          </a:p>
        </p:txBody>
      </p:sp>
    </p:spTree>
    <p:extLst>
      <p:ext uri="{BB962C8B-B14F-4D97-AF65-F5344CB8AC3E}">
        <p14:creationId xmlns:p14="http://schemas.microsoft.com/office/powerpoint/2010/main" val="24889023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F78C30-64C7-8CB9-A6DE-0612087021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Calibri Light"/>
                <a:cs typeface="Calibri Light"/>
              </a:rPr>
              <a:t>Example: Item Recommendation</a:t>
            </a:r>
            <a:endParaRPr lang="en-US"/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956A3180-2FFD-5E17-5E82-B87CC8874A5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69381422"/>
              </p:ext>
            </p:extLst>
          </p:nvPr>
        </p:nvGraphicFramePr>
        <p:xfrm>
          <a:off x="669421" y="2121430"/>
          <a:ext cx="10017584" cy="3911454"/>
        </p:xfrm>
        <a:graphic>
          <a:graphicData uri="http://schemas.openxmlformats.org/drawingml/2006/table">
            <a:tbl>
              <a:tblPr firstCol="1">
                <a:tableStyleId>{00A15C55-8517-42AA-B614-E9B94910E393}</a:tableStyleId>
              </a:tblPr>
              <a:tblGrid>
                <a:gridCol w="2458357">
                  <a:extLst>
                    <a:ext uri="{9D8B030D-6E8A-4147-A177-3AD203B41FA5}">
                      <a16:colId xmlns:a16="http://schemas.microsoft.com/office/drawing/2014/main" val="3455064257"/>
                    </a:ext>
                  </a:extLst>
                </a:gridCol>
                <a:gridCol w="7559227">
                  <a:extLst>
                    <a:ext uri="{9D8B030D-6E8A-4147-A177-3AD203B41FA5}">
                      <a16:colId xmlns:a16="http://schemas.microsoft.com/office/drawing/2014/main" val="164579153"/>
                    </a:ext>
                  </a:extLst>
                </a:gridCol>
              </a:tblGrid>
              <a:tr h="401247">
                <a:tc>
                  <a:txBody>
                    <a:bodyPr/>
                    <a:lstStyle/>
                    <a:p>
                      <a:r>
                        <a:rPr lang="en-US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Item Recommendation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6760051"/>
                  </a:ext>
                </a:extLst>
              </a:tr>
              <a:tr h="408214">
                <a:tc>
                  <a:txBody>
                    <a:bodyPr/>
                    <a:lstStyle/>
                    <a:p>
                      <a:r>
                        <a:rPr lang="en-US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u="none" strike="noStrike" noProof="0"/>
                        <a:t>A recommendation of a content item that should next be presented to a learner to most effectively progress them towards completion of an adaptive goal. 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0989803"/>
                  </a:ext>
                </a:extLst>
              </a:tr>
              <a:tr h="401247">
                <a:tc>
                  <a:txBody>
                    <a:bodyPr/>
                    <a:lstStyle/>
                    <a:p>
                      <a:r>
                        <a:rPr lang="en-US"/>
                        <a:t>Raw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Item Interactions | duration, score, knowledge graph module 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9461032"/>
                  </a:ext>
                </a:extLst>
              </a:tr>
              <a:tr h="401246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Requrired Enrichments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lvl="0" indent="-285750">
                        <a:buFont typeface="Arial"/>
                        <a:buChar char="•"/>
                      </a:pPr>
                      <a:r>
                        <a:rPr lang="en-US"/>
                        <a:t>Knowledge Graph</a:t>
                      </a:r>
                    </a:p>
                    <a:p>
                      <a:pPr marL="285750" lvl="0" indent="-285750">
                        <a:buFont typeface="Arial"/>
                        <a:buChar char="•"/>
                      </a:pPr>
                      <a:r>
                        <a:rPr lang="en-US"/>
                        <a:t>Adaptive Goal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7596423"/>
                  </a:ext>
                </a:extLst>
              </a:tr>
              <a:tr h="401247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Parameters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/>
                        <a:t>Learner ID</a:t>
                      </a:r>
                    </a:p>
                    <a:p>
                      <a:pPr marL="285750" lvl="0" indent="-285750">
                        <a:buFont typeface="Arial"/>
                        <a:buChar char="•"/>
                      </a:pPr>
                      <a:r>
                        <a:rPr lang="en-US"/>
                        <a:t>Adaptive Goal 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7001951"/>
                  </a:ext>
                </a:extLst>
              </a:tr>
              <a:tr h="401246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Analytics Utilized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lvl="0" indent="-285750">
                        <a:buFont typeface="Arial"/>
                        <a:buChar char="•"/>
                      </a:pPr>
                      <a:r>
                        <a:rPr lang="en-US"/>
                        <a:t>Concept Proficiency</a:t>
                      </a:r>
                    </a:p>
                    <a:p>
                      <a:pPr marL="285750" lvl="0" indent="-285750">
                        <a:buFont typeface="Arial"/>
                        <a:buChar char="•"/>
                      </a:pPr>
                      <a:r>
                        <a:rPr lang="en-US"/>
                        <a:t>Goal Progress</a:t>
                      </a:r>
                    </a:p>
                    <a:p>
                      <a:pPr marL="285750" lvl="0" indent="-285750">
                        <a:buFont typeface="Arial"/>
                        <a:buChar char="•"/>
                      </a:pPr>
                      <a:r>
                        <a:rPr lang="en-US"/>
                        <a:t>Item Novelty</a:t>
                      </a:r>
                    </a:p>
                    <a:p>
                      <a:pPr marL="285750" lvl="0" indent="-285750">
                        <a:buFont typeface="Arial"/>
                        <a:buChar char="•"/>
                      </a:pPr>
                      <a:r>
                        <a:rPr lang="en-US"/>
                        <a:t>...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86032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056066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F2204-FA0E-D57C-DED9-9257DEE85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Calibri Light"/>
                <a:cs typeface="Calibri Light"/>
              </a:rPr>
              <a:t>KAP Integration</a:t>
            </a:r>
            <a:endParaRPr lang="en-US"/>
          </a:p>
        </p:txBody>
      </p:sp>
      <p:pic>
        <p:nvPicPr>
          <p:cNvPr id="5" name="Picture 5" descr="Diagram&#10;&#10;Description automatically generated">
            <a:extLst>
              <a:ext uri="{FF2B5EF4-FFF2-40B4-BE49-F238E27FC236}">
                <a16:creationId xmlns:a16="http://schemas.microsoft.com/office/drawing/2014/main" id="{2277777D-CC4D-F7AA-36F7-423C5101F2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58336" y="1751250"/>
            <a:ext cx="8527959" cy="4788614"/>
          </a:xfrm>
        </p:spPr>
      </p:pic>
    </p:spTree>
    <p:extLst>
      <p:ext uri="{BB962C8B-B14F-4D97-AF65-F5344CB8AC3E}">
        <p14:creationId xmlns:p14="http://schemas.microsoft.com/office/powerpoint/2010/main" val="42653421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F2204-FA0E-D57C-DED9-9257DEE85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Calibri Light"/>
                <a:cs typeface="Calibri Light"/>
              </a:rPr>
              <a:t>KAP Integration – Events 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C37BF85-B3EC-2CF8-57B7-92FD072B2E7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>
              <a:buNone/>
            </a:pPr>
            <a:r>
              <a:rPr lang="en-US">
                <a:ea typeface="Calibri Light" panose="020F0302020204030204"/>
                <a:cs typeface="Calibri Light" panose="020F0302020204030204"/>
                <a:hlinkClick r:id="rId3"/>
              </a:rPr>
              <a:t>Legacy </a:t>
            </a:r>
            <a:r>
              <a:rPr lang="en-US" err="1">
                <a:ea typeface="Calibri Light" panose="020F0302020204030204"/>
                <a:cs typeface="Calibri Light" panose="020F0302020204030204"/>
                <a:hlinkClick r:id="rId3"/>
              </a:rPr>
              <a:t>Knewton</a:t>
            </a:r>
            <a:r>
              <a:rPr lang="en-US">
                <a:ea typeface="Calibri Light" panose="020F0302020204030204"/>
                <a:cs typeface="Calibri Light" panose="020F0302020204030204"/>
                <a:hlinkClick r:id="rId3"/>
              </a:rPr>
              <a:t> Events</a:t>
            </a:r>
            <a:endParaRPr lang="en-US">
              <a:ea typeface="Calibri Light" panose="020F0302020204030204"/>
              <a:cs typeface="Calibri Light" panose="020F0302020204030204"/>
            </a:endParaRPr>
          </a:p>
          <a:p>
            <a:pPr marL="342900" indent="-342900">
              <a:buChar char="•"/>
            </a:pPr>
            <a:r>
              <a:rPr lang="en-US">
                <a:ea typeface="Calibri Light" panose="020F0302020204030204"/>
                <a:cs typeface="Calibri Light" panose="020F0302020204030204"/>
              </a:rPr>
              <a:t>Content Item interactions</a:t>
            </a:r>
          </a:p>
          <a:p>
            <a:pPr marL="0" indent="0">
              <a:buNone/>
            </a:pPr>
            <a:endParaRPr lang="en-US">
              <a:ea typeface="Calibri Light" panose="020F0302020204030204"/>
              <a:cs typeface="Calibri Light" panose="020F0302020204030204"/>
            </a:endParaRPr>
          </a:p>
          <a:p>
            <a:pPr marL="0" indent="0">
              <a:buNone/>
            </a:pPr>
            <a:r>
              <a:rPr lang="en-US">
                <a:ea typeface="Calibri Light" panose="020F0302020204030204"/>
                <a:cs typeface="Calibri Light" panose="020F0302020204030204"/>
                <a:hlinkClick r:id="rId4"/>
              </a:rPr>
              <a:t>Caliper Events</a:t>
            </a:r>
            <a:endParaRPr lang="en-US">
              <a:ea typeface="Calibri Light" panose="020F0302020204030204"/>
              <a:cs typeface="Calibri Light" panose="020F0302020204030204"/>
            </a:endParaRPr>
          </a:p>
          <a:p>
            <a:pPr marL="342900" indent="-342900">
              <a:buChar char="•"/>
            </a:pPr>
            <a:r>
              <a:rPr lang="en-US">
                <a:ea typeface="+mn-lt"/>
                <a:cs typeface="+mn-lt"/>
              </a:rPr>
              <a:t>Content Item interactions</a:t>
            </a:r>
          </a:p>
          <a:p>
            <a:pPr marL="342900" indent="-342900">
              <a:buChar char="•"/>
            </a:pPr>
            <a:r>
              <a:rPr lang="en-US">
                <a:ea typeface="Calibri Light" panose="020F0302020204030204"/>
                <a:cs typeface="Calibri Light" panose="020F0302020204030204"/>
              </a:rPr>
              <a:t>Assignment engagement</a:t>
            </a:r>
          </a:p>
          <a:p>
            <a:pPr marL="342900" indent="-342900">
              <a:buChar char="•"/>
            </a:pPr>
            <a:r>
              <a:rPr lang="en-US">
                <a:ea typeface="Calibri Light" panose="020F0302020204030204"/>
                <a:cs typeface="Calibri Light" panose="020F0302020204030204"/>
              </a:rPr>
              <a:t>Assignment outcomes</a:t>
            </a:r>
          </a:p>
          <a:p>
            <a:pPr marL="342900" indent="-342900">
              <a:buChar char="•"/>
            </a:pPr>
            <a:r>
              <a:rPr lang="en-US">
                <a:ea typeface="Calibri Light" panose="020F0302020204030204"/>
                <a:cs typeface="Calibri Light" panose="020F0302020204030204"/>
              </a:rPr>
              <a:t>Any other </a:t>
            </a:r>
            <a:r>
              <a:rPr lang="en-US">
                <a:ea typeface="Calibri Light" panose="020F0302020204030204"/>
                <a:cs typeface="Calibri Light" panose="020F0302020204030204"/>
                <a:hlinkClick r:id="rId5"/>
              </a:rPr>
              <a:t>Caliper-compliant events</a:t>
            </a:r>
            <a:endParaRPr lang="en-US">
              <a:ea typeface="Calibri Light" panose="020F0302020204030204"/>
              <a:cs typeface="Calibri Light" panose="020F0302020204030204"/>
            </a:endParaRPr>
          </a:p>
        </p:txBody>
      </p:sp>
      <p:pic>
        <p:nvPicPr>
          <p:cNvPr id="7" name="Picture 7" descr="Diagram&#10;&#10;Description automatically generated">
            <a:extLst>
              <a:ext uri="{FF2B5EF4-FFF2-40B4-BE49-F238E27FC236}">
                <a16:creationId xmlns:a16="http://schemas.microsoft.com/office/drawing/2014/main" id="{679B5FFD-E4EC-A8E6-599E-1404AFCA054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6"/>
          <a:stretch>
            <a:fillRect/>
          </a:stretch>
        </p:blipFill>
        <p:spPr>
          <a:xfrm>
            <a:off x="5557988" y="2158859"/>
            <a:ext cx="6341768" cy="3580916"/>
          </a:xfrm>
        </p:spPr>
      </p:pic>
    </p:spTree>
    <p:extLst>
      <p:ext uri="{BB962C8B-B14F-4D97-AF65-F5344CB8AC3E}">
        <p14:creationId xmlns:p14="http://schemas.microsoft.com/office/powerpoint/2010/main" val="36415721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F2204-FA0E-D57C-DED9-9257DEE85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Calibri Light"/>
                <a:cs typeface="Calibri Light"/>
              </a:rPr>
              <a:t>KAP Integration – Enrichments 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C37BF85-B3EC-2CF8-57B7-92FD072B2E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6656" y="1998134"/>
            <a:ext cx="4494784" cy="3767328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0" indent="0">
              <a:buNone/>
            </a:pPr>
            <a:r>
              <a:rPr lang="en-US" i="1">
                <a:ea typeface="Calibri Light" panose="020F0302020204030204"/>
                <a:cs typeface="Calibri Light" panose="020F0302020204030204"/>
              </a:rPr>
              <a:t>Optional data structures that add meaning to event data</a:t>
            </a:r>
          </a:p>
          <a:p>
            <a:pPr marL="0" indent="0">
              <a:buNone/>
            </a:pPr>
            <a:r>
              <a:rPr lang="en-US" b="1">
                <a:ea typeface="Calibri Light" panose="020F0302020204030204"/>
                <a:cs typeface="Calibri Light" panose="020F0302020204030204"/>
              </a:rPr>
              <a:t>Knowledge Graphs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>
                <a:ea typeface="Calibri Light" panose="020F0302020204030204"/>
                <a:cs typeface="Calibri Light" panose="020F0302020204030204"/>
              </a:rPr>
              <a:t> Enable mastery-based analytics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>
                <a:ea typeface="Calibri Light" panose="020F0302020204030204"/>
                <a:cs typeface="Calibri Light" panose="020F0302020204030204"/>
              </a:rPr>
              <a:t>Define relationships between content and concepts</a:t>
            </a:r>
          </a:p>
          <a:p>
            <a:pPr marL="0" indent="0">
              <a:buNone/>
            </a:pPr>
            <a:r>
              <a:rPr lang="en-US" b="1">
                <a:ea typeface="Calibri Light" panose="020F0302020204030204"/>
                <a:cs typeface="Calibri Light" panose="020F0302020204030204"/>
              </a:rPr>
              <a:t>Goal Definitions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>
                <a:ea typeface="Calibri Light" panose="020F0302020204030204"/>
                <a:cs typeface="Calibri Light" panose="020F0302020204030204"/>
              </a:rPr>
              <a:t> Enable adaptive assignments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>
                <a:ea typeface="Calibri Light" panose="020F0302020204030204"/>
                <a:cs typeface="Calibri Light" panose="020F0302020204030204"/>
              </a:rPr>
              <a:t> Define target LOs, desired pedagogy, completion criteria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D8D728A-BBAF-D2B0-8A5C-131D9D16403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190872" y="2056914"/>
            <a:ext cx="6823724" cy="3793433"/>
          </a:xfrm>
        </p:spPr>
      </p:pic>
    </p:spTree>
    <p:extLst>
      <p:ext uri="{BB962C8B-B14F-4D97-AF65-F5344CB8AC3E}">
        <p14:creationId xmlns:p14="http://schemas.microsoft.com/office/powerpoint/2010/main" val="14725821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F2204-FA0E-D57C-DED9-9257DEE85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Calibri Light"/>
                <a:cs typeface="Calibri Light"/>
              </a:rPr>
              <a:t>KAP Integration – Analytics APIs 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C37BF85-B3EC-2CF8-57B7-92FD072B2E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6656" y="1998134"/>
            <a:ext cx="4017264" cy="376732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>
                <a:ea typeface="Calibri Light" panose="020F0302020204030204"/>
                <a:cs typeface="Calibri Light" panose="020F0302020204030204"/>
              </a:rPr>
              <a:t>Models cooperate in processing </a:t>
            </a:r>
            <a:r>
              <a:rPr lang="en-US" i="1">
                <a:ea typeface="Calibri Light" panose="020F0302020204030204"/>
                <a:cs typeface="Calibri Light" panose="020F0302020204030204"/>
              </a:rPr>
              <a:t>ingested data</a:t>
            </a:r>
            <a:r>
              <a:rPr lang="en-US">
                <a:ea typeface="Calibri Light" panose="020F0302020204030204"/>
                <a:cs typeface="Calibri Light" panose="020F0302020204030204"/>
              </a:rPr>
              <a:t> and </a:t>
            </a:r>
            <a:r>
              <a:rPr lang="en-US" i="1">
                <a:ea typeface="Calibri Light" panose="020F0302020204030204"/>
                <a:cs typeface="Calibri Light" panose="020F0302020204030204"/>
              </a:rPr>
              <a:t>learned parameters </a:t>
            </a:r>
            <a:r>
              <a:rPr lang="en-US">
                <a:ea typeface="Calibri Light" panose="020F0302020204030204"/>
                <a:cs typeface="Calibri Light" panose="020F0302020204030204"/>
              </a:rPr>
              <a:t>to produce analytics, which are exposed through APIs.</a:t>
            </a:r>
          </a:p>
          <a:p>
            <a:pPr marL="0" indent="0">
              <a:buNone/>
            </a:pPr>
            <a:r>
              <a:rPr lang="en-US">
                <a:ea typeface="Calibri Light" panose="020F0302020204030204"/>
                <a:cs typeface="Calibri Light" panose="020F0302020204030204"/>
              </a:rPr>
              <a:t>Models may be run in different execution environments, depending on the needs.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D52670F-F257-2C92-0038-73DC3491AEF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836160" y="1998134"/>
            <a:ext cx="6905001" cy="3828572"/>
          </a:xfrm>
        </p:spPr>
      </p:pic>
    </p:spTree>
    <p:extLst>
      <p:ext uri="{BB962C8B-B14F-4D97-AF65-F5344CB8AC3E}">
        <p14:creationId xmlns:p14="http://schemas.microsoft.com/office/powerpoint/2010/main" val="12884720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F93D66-A7E7-54CC-F47D-974F57671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515" y="499533"/>
            <a:ext cx="11023559" cy="1658198"/>
          </a:xfrm>
        </p:spPr>
        <p:txBody>
          <a:bodyPr/>
          <a:lstStyle/>
          <a:p>
            <a:r>
              <a:rPr lang="en-US">
                <a:ea typeface="Calibri Light"/>
                <a:cs typeface="Calibri Light"/>
              </a:rPr>
              <a:t>Model Execution – Incremental Updates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87DB1D-206E-FEAF-C92D-22EC58A4769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>
                <a:ea typeface="Calibri Light"/>
                <a:cs typeface="Calibri Light"/>
              </a:rPr>
              <a:t>Models can incrementally update their internal state and their externally visible outputs, triggered by events.</a:t>
            </a:r>
            <a:endParaRPr lang="en-US"/>
          </a:p>
          <a:p>
            <a:pPr marL="0" indent="0">
              <a:buNone/>
            </a:pPr>
            <a:r>
              <a:rPr lang="en-US">
                <a:ea typeface="Calibri Light"/>
                <a:cs typeface="Calibri Light"/>
              </a:rPr>
              <a:t>Model inputs can include</a:t>
            </a:r>
          </a:p>
          <a:p>
            <a:pPr>
              <a:buChar char="•"/>
            </a:pPr>
            <a:r>
              <a:rPr lang="en-US">
                <a:ea typeface="Calibri Light"/>
                <a:cs typeface="Calibri Light"/>
              </a:rPr>
              <a:t>Data in the event payload</a:t>
            </a:r>
          </a:p>
          <a:p>
            <a:pPr>
              <a:buChar char="•"/>
            </a:pPr>
            <a:r>
              <a:rPr lang="en-US">
                <a:ea typeface="Calibri Light"/>
                <a:cs typeface="Calibri Light"/>
              </a:rPr>
              <a:t>Data from KAP's core services</a:t>
            </a:r>
          </a:p>
          <a:p>
            <a:pPr>
              <a:buChar char="•"/>
            </a:pPr>
            <a:r>
              <a:rPr lang="en-US">
                <a:ea typeface="Calibri Light"/>
                <a:cs typeface="Calibri Light"/>
              </a:rPr>
              <a:t>Data output by other models</a:t>
            </a:r>
          </a:p>
          <a:p>
            <a:pPr>
              <a:buChar char="•"/>
            </a:pPr>
            <a:endParaRPr lang="en-US">
              <a:ea typeface="Calibri Light"/>
              <a:cs typeface="Calibri Light"/>
            </a:endParaRPr>
          </a:p>
        </p:txBody>
      </p:sp>
      <p:pic>
        <p:nvPicPr>
          <p:cNvPr id="7" name="Picture 7" descr="Diagram&#10;&#10;Description automatically generated">
            <a:extLst>
              <a:ext uri="{FF2B5EF4-FFF2-40B4-BE49-F238E27FC236}">
                <a16:creationId xmlns:a16="http://schemas.microsoft.com/office/drawing/2014/main" id="{251F9E27-D844-F1F9-0791-30E84B0B66C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422951" y="1635474"/>
            <a:ext cx="6148856" cy="4733788"/>
          </a:xfrm>
        </p:spPr>
      </p:pic>
    </p:spTree>
    <p:extLst>
      <p:ext uri="{BB962C8B-B14F-4D97-AF65-F5344CB8AC3E}">
        <p14:creationId xmlns:p14="http://schemas.microsoft.com/office/powerpoint/2010/main" val="28944733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F93D66-A7E7-54CC-F47D-974F57671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515" y="499533"/>
            <a:ext cx="11023559" cy="1658198"/>
          </a:xfrm>
        </p:spPr>
        <p:txBody>
          <a:bodyPr/>
          <a:lstStyle/>
          <a:p>
            <a:r>
              <a:rPr lang="en-US">
                <a:ea typeface="Calibri Light"/>
                <a:cs typeface="Calibri Light"/>
              </a:rPr>
              <a:t>Model Execution – Batch Processing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87DB1D-206E-FEAF-C92D-22EC58A4769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>
                <a:ea typeface="Calibri Light"/>
                <a:cs typeface="Calibri Light"/>
              </a:rPr>
              <a:t>Batch jobs can be run periodically to execute models that need to process large amounts of input data.</a:t>
            </a:r>
            <a:endParaRPr lang="en-US"/>
          </a:p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Model inputs can include</a:t>
            </a:r>
          </a:p>
          <a:p>
            <a:pPr>
              <a:buFont typeface="Arial,Sans-Serif"/>
              <a:buChar char="•"/>
            </a:pPr>
            <a:r>
              <a:rPr lang="en-US">
                <a:ea typeface="+mn-lt"/>
                <a:cs typeface="+mn-lt"/>
              </a:rPr>
              <a:t>Data from KAP's core services</a:t>
            </a:r>
            <a:endParaRPr lang="en-US">
              <a:ea typeface="Calibri Light" panose="020F0302020204030204"/>
              <a:cs typeface="Calibri Light" panose="020F0302020204030204"/>
            </a:endParaRPr>
          </a:p>
          <a:p>
            <a:pPr>
              <a:buFont typeface="Arial,Sans-Serif"/>
              <a:buChar char="•"/>
            </a:pPr>
            <a:r>
              <a:rPr lang="en-US">
                <a:ea typeface="+mn-lt"/>
                <a:cs typeface="+mn-lt"/>
              </a:rPr>
              <a:t>Data output by other models</a:t>
            </a:r>
          </a:p>
          <a:p>
            <a:pPr marL="0" indent="0">
              <a:buNone/>
            </a:pPr>
            <a:r>
              <a:rPr lang="en-US" i="1">
                <a:ea typeface="Calibri Light"/>
                <a:cs typeface="Calibri Light"/>
              </a:rPr>
              <a:t>Data typically pulled from data warehouse sources rather than live services.</a:t>
            </a:r>
          </a:p>
          <a:p>
            <a:endParaRPr lang="en-US">
              <a:ea typeface="Calibri Light"/>
              <a:cs typeface="Calibri Light"/>
            </a:endParaRPr>
          </a:p>
        </p:txBody>
      </p:sp>
      <p:pic>
        <p:nvPicPr>
          <p:cNvPr id="6" name="Picture 6" descr="Diagram&#10;&#10;Description automatically generated">
            <a:extLst>
              <a:ext uri="{FF2B5EF4-FFF2-40B4-BE49-F238E27FC236}">
                <a16:creationId xmlns:a16="http://schemas.microsoft.com/office/drawing/2014/main" id="{04EB7361-9F02-D8C6-3CA0-15EA21E8D9E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635153" y="1915743"/>
            <a:ext cx="5753388" cy="4452970"/>
          </a:xfrm>
        </p:spPr>
      </p:pic>
    </p:spTree>
    <p:extLst>
      <p:ext uri="{BB962C8B-B14F-4D97-AF65-F5344CB8AC3E}">
        <p14:creationId xmlns:p14="http://schemas.microsoft.com/office/powerpoint/2010/main" val="15208350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F93D66-A7E7-54CC-F47D-974F57671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515" y="499533"/>
            <a:ext cx="11023559" cy="1658198"/>
          </a:xfrm>
        </p:spPr>
        <p:txBody>
          <a:bodyPr/>
          <a:lstStyle/>
          <a:p>
            <a:r>
              <a:rPr lang="en-US">
                <a:ea typeface="Calibri Light"/>
                <a:cs typeface="Calibri Light"/>
              </a:rPr>
              <a:t>Model Execution – On-Demand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87DB1D-206E-FEAF-C92D-22EC58A476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6656" y="1998134"/>
            <a:ext cx="3139441" cy="3767328"/>
          </a:xfrm>
        </p:spPr>
        <p:txBody>
          <a:bodyPr vert="horz" lIns="91440" tIns="45720" rIns="91440" bIns="45720" rtlCol="0" anchor="t">
            <a:normAutofit fontScale="92500"/>
          </a:bodyPr>
          <a:lstStyle/>
          <a:p>
            <a:pPr marL="0" indent="0">
              <a:buNone/>
            </a:pPr>
            <a:r>
              <a:rPr lang="en-US">
                <a:ea typeface="Calibri Light"/>
                <a:cs typeface="Calibri Light"/>
              </a:rPr>
              <a:t>Models can run on-demand when their output is requested through the analytics API layer, or by another model. </a:t>
            </a:r>
            <a:endParaRPr lang="en-US"/>
          </a:p>
          <a:p>
            <a:pPr marL="0" indent="0">
              <a:buNone/>
            </a:pPr>
            <a:r>
              <a:rPr lang="en-US">
                <a:ea typeface="Calibri Light"/>
                <a:cs typeface="Calibri Light"/>
              </a:rPr>
              <a:t>Model inputs can include</a:t>
            </a:r>
          </a:p>
          <a:p>
            <a:pPr>
              <a:buChar char="•"/>
            </a:pPr>
            <a:r>
              <a:rPr lang="en-US">
                <a:ea typeface="Calibri Light"/>
                <a:cs typeface="Calibri Light"/>
              </a:rPr>
              <a:t>Data from KAP's core services</a:t>
            </a:r>
          </a:p>
          <a:p>
            <a:pPr>
              <a:buChar char="•"/>
            </a:pPr>
            <a:r>
              <a:rPr lang="en-US">
                <a:ea typeface="Calibri Light"/>
                <a:cs typeface="Calibri Light"/>
              </a:rPr>
              <a:t>Data output by other models</a:t>
            </a:r>
          </a:p>
          <a:p>
            <a:pPr>
              <a:buChar char="•"/>
            </a:pPr>
            <a:endParaRPr lang="en-US">
              <a:ea typeface="Calibri Light"/>
              <a:cs typeface="Calibri Light"/>
            </a:endParaRPr>
          </a:p>
        </p:txBody>
      </p:sp>
      <p:pic>
        <p:nvPicPr>
          <p:cNvPr id="8" name="Picture 8" descr="Diagram&#10;&#10;Description automatically generated">
            <a:extLst>
              <a:ext uri="{FF2B5EF4-FFF2-40B4-BE49-F238E27FC236}">
                <a16:creationId xmlns:a16="http://schemas.microsoft.com/office/drawing/2014/main" id="{E929C800-BCCC-18BD-BEC0-336D43E6EDC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686749" y="1997957"/>
            <a:ext cx="8376983" cy="3825555"/>
          </a:xfrm>
        </p:spPr>
      </p:pic>
    </p:spTree>
    <p:extLst>
      <p:ext uri="{BB962C8B-B14F-4D97-AF65-F5344CB8AC3E}">
        <p14:creationId xmlns:p14="http://schemas.microsoft.com/office/powerpoint/2010/main" val="7897530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34D4E-F64A-B7AD-0701-0CEB7DE19F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Calibri Light"/>
                <a:cs typeface="Calibri Light"/>
              </a:rPr>
              <a:t>Model-Runner Framework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F69530-AC61-C05F-9EA5-C4D2917BA2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>
                <a:ea typeface="Calibri Light" panose="020F0302020204030204"/>
                <a:cs typeface="Calibri Light" panose="020F0302020204030204"/>
              </a:rPr>
              <a:t>Separates the mathematical model function (typically authored by the data science team) from the mechanisms for</a:t>
            </a:r>
          </a:p>
          <a:p>
            <a:pPr marL="342900" indent="-342900">
              <a:buFont typeface="Wingdings" pitchFamily="34" charset="0"/>
              <a:buChar char="§"/>
            </a:pPr>
            <a:r>
              <a:rPr lang="en-US">
                <a:ea typeface="Calibri Light" panose="020F0302020204030204"/>
                <a:cs typeface="Calibri Light" panose="020F0302020204030204"/>
              </a:rPr>
              <a:t>Triggering execution of the model</a:t>
            </a:r>
          </a:p>
          <a:p>
            <a:pPr marL="342900" indent="-342900">
              <a:buFont typeface="Wingdings" pitchFamily="34" charset="0"/>
              <a:buChar char="§"/>
            </a:pPr>
            <a:r>
              <a:rPr lang="en-US">
                <a:ea typeface="Calibri Light" panose="020F0302020204030204"/>
                <a:cs typeface="Calibri Light" panose="020F0302020204030204"/>
              </a:rPr>
              <a:t>Gathering model inputs</a:t>
            </a:r>
          </a:p>
          <a:p>
            <a:pPr marL="342900" indent="-342900">
              <a:buFont typeface="Wingdings" pitchFamily="34" charset="0"/>
              <a:buChar char="§"/>
            </a:pPr>
            <a:r>
              <a:rPr lang="en-US">
                <a:ea typeface="Calibri Light" panose="020F0302020204030204"/>
                <a:cs typeface="Calibri Light" panose="020F0302020204030204"/>
              </a:rPr>
              <a:t>Retrieval and persistence of internal model state across runs</a:t>
            </a:r>
          </a:p>
          <a:p>
            <a:pPr marL="342900" indent="-342900">
              <a:buFont typeface="Wingdings" pitchFamily="34" charset="0"/>
              <a:buChar char="§"/>
            </a:pPr>
            <a:r>
              <a:rPr lang="en-US">
                <a:ea typeface="Calibri Light" panose="020F0302020204030204"/>
                <a:cs typeface="Calibri Light" panose="020F0302020204030204"/>
              </a:rPr>
              <a:t>The execution environment (microservice, Spark, </a:t>
            </a:r>
            <a:r>
              <a:rPr lang="en-US" err="1">
                <a:ea typeface="Calibri Light" panose="020F0302020204030204"/>
                <a:cs typeface="Calibri Light" panose="020F0302020204030204"/>
              </a:rPr>
              <a:t>cron</a:t>
            </a:r>
            <a:r>
              <a:rPr lang="en-US">
                <a:ea typeface="Calibri Light" panose="020F0302020204030204"/>
                <a:cs typeface="Calibri Light" panose="020F0302020204030204"/>
              </a:rPr>
              <a:t>, </a:t>
            </a:r>
            <a:r>
              <a:rPr lang="en-US" err="1">
                <a:ea typeface="Calibri Light" panose="020F0302020204030204"/>
                <a:cs typeface="Calibri Light" panose="020F0302020204030204"/>
              </a:rPr>
              <a:t>etc</a:t>
            </a:r>
            <a:r>
              <a:rPr lang="en-US">
                <a:ea typeface="Calibri Light" panose="020F0302020204030204"/>
                <a:cs typeface="Calibri Light" panose="020F0302020204030204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0019864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B2312B-0360-63E0-B2D0-2AA6D7D33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Calibri Light"/>
                <a:cs typeface="Calibri Light"/>
              </a:rPr>
              <a:t>Agenda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BA422E-B577-3E6F-70A5-8732C27A29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/>
              <a:t> Meet the team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/>
              <a:t> What are analytics? Product perspective / Engineering perspective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/>
              <a:t> Integrating with KAP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/>
              <a:t> KAP evolution, past, present, and future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/>
              <a:t> If time, some design discussion</a:t>
            </a:r>
          </a:p>
          <a:p>
            <a:pPr>
              <a:buFont typeface="Arial" panose="020B0604020202020204" pitchFamily="34" charset="0"/>
              <a:buChar char="•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1014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6BCBD-49C4-CE04-0917-69C57DAAA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KAP Evolution, Past, Present, Future</a:t>
            </a:r>
            <a:endParaRPr lang="en-US"/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D3C46E44-49AA-0B48-87C9-9DD8367384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9553" y="1859280"/>
            <a:ext cx="11132375" cy="4291118"/>
          </a:xfrm>
        </p:spPr>
      </p:pic>
    </p:spTree>
    <p:extLst>
      <p:ext uri="{BB962C8B-B14F-4D97-AF65-F5344CB8AC3E}">
        <p14:creationId xmlns:p14="http://schemas.microsoft.com/office/powerpoint/2010/main" val="23027909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CD3135-4EFE-3835-C257-6F6580A54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Tech Stack Modernization</a:t>
            </a:r>
            <a:endParaRPr lang="en-US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5F528DC0-B889-99F1-81FE-C72D124D6E4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6354904"/>
              </p:ext>
            </p:extLst>
          </p:nvPr>
        </p:nvGraphicFramePr>
        <p:xfrm>
          <a:off x="676275" y="2011363"/>
          <a:ext cx="10753724" cy="4348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76862">
                  <a:extLst>
                    <a:ext uri="{9D8B030D-6E8A-4147-A177-3AD203B41FA5}">
                      <a16:colId xmlns:a16="http://schemas.microsoft.com/office/drawing/2014/main" val="1795162875"/>
                    </a:ext>
                  </a:extLst>
                </a:gridCol>
                <a:gridCol w="5376862">
                  <a:extLst>
                    <a:ext uri="{9D8B030D-6E8A-4147-A177-3AD203B41FA5}">
                      <a16:colId xmlns:a16="http://schemas.microsoft.com/office/drawing/2014/main" val="16369113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Old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New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35639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Jetty, Jersey, </a:t>
                      </a:r>
                      <a:r>
                        <a:rPr lang="en-US" err="1"/>
                        <a:t>Guice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Spring Boot, Spring IOC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80938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Knewton custom config management tools &amp; libraries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Spring Boot configuration properties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94947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Knewton Central Config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err="1"/>
                        <a:t>Kube</a:t>
                      </a:r>
                      <a:r>
                        <a:rPr lang="en-US"/>
                        <a:t> </a:t>
                      </a:r>
                      <a:r>
                        <a:rPr lang="en-US" err="1"/>
                        <a:t>ConfigMaps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11938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Thrift + Knewton custom reliable RPC libraries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GRPC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72910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Knewton custom tracing library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Brave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33309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Knewton custom metrics library + Graphite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Micrometer + Prometheus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94981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Self-managed Cassandra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Managed DB services (</a:t>
                      </a:r>
                      <a:r>
                        <a:rPr lang="en-US" err="1"/>
                        <a:t>PostgeSQL</a:t>
                      </a:r>
                      <a:r>
                        <a:rPr lang="en-US"/>
                        <a:t> RDS, DynamoDB)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1587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Self-managed Kafka &amp; Zookeeper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Managed streaming services (MSK, Kinesis)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75901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i="1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Eureka service discovery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i="1" err="1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Kube</a:t>
                      </a:r>
                      <a:r>
                        <a:rPr lang="en-US" i="1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 DNS (or a Service Mesh when moving to convergence VPC)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54002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i="1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Knewton Custom OAuth implementation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i="1" err="1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KeyCloak</a:t>
                      </a:r>
                      <a:endParaRPr lang="en-US" i="1">
                        <a:solidFill>
                          <a:schemeClr val="accent3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81522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148644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35A35D-47B5-8BB6-A9EE-DEA2DF2DC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What’s Next? V2 APIs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FFA147-CF7B-25D6-2E58-59F27B4DA4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/>
              <a:t> New Caliper Event ingestion API. </a:t>
            </a:r>
            <a:br>
              <a:rPr lang="en-US"/>
            </a:br>
            <a:r>
              <a:rPr lang="en-US">
                <a:solidFill>
                  <a:schemeClr val="bg1">
                    <a:lumMod val="65000"/>
                  </a:schemeClr>
                </a:solidFill>
              </a:rPr>
              <a:t>Completed: EVENTS section of </a:t>
            </a:r>
            <a:r>
              <a:rPr lang="en-US">
                <a:solidFill>
                  <a:schemeClr val="bg1">
                    <a:lumMod val="6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https://kap-api-docs.pages.wiley.tools/</a:t>
            </a:r>
            <a:r>
              <a:rPr lang="en-US"/>
              <a:t>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/>
              <a:t> New Analytics APIs for accessing existing analytics without registrations and learning instances. </a:t>
            </a:r>
            <a:br>
              <a:rPr lang="en-US"/>
            </a:br>
            <a:r>
              <a:rPr lang="en-US">
                <a:solidFill>
                  <a:schemeClr val="bg1">
                    <a:lumMod val="65000"/>
                  </a:schemeClr>
                </a:solidFill>
              </a:rPr>
              <a:t>In Draft: ANALYTICS section of </a:t>
            </a:r>
            <a:r>
              <a:rPr lang="en-US">
                <a:solidFill>
                  <a:schemeClr val="bg1">
                    <a:lumMod val="6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https://kap-api-docs.pages.wiley.tools/</a:t>
            </a:r>
            <a:r>
              <a:rPr lang="en-US">
                <a:solidFill>
                  <a:schemeClr val="bg1">
                    <a:lumMod val="65000"/>
                  </a:schemeClr>
                </a:solidFill>
              </a:rPr>
              <a:t>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/>
              <a:t> New Goal Management APIs for using adaptive goals without learning instances</a:t>
            </a:r>
            <a:br>
              <a:rPr lang="en-US"/>
            </a:br>
            <a:r>
              <a:rPr lang="en-US">
                <a:solidFill>
                  <a:schemeClr val="bg1">
                    <a:lumMod val="65000"/>
                  </a:schemeClr>
                </a:solidFill>
              </a:rPr>
              <a:t>Early-Stage Planning</a:t>
            </a:r>
          </a:p>
        </p:txBody>
      </p:sp>
    </p:spTree>
    <p:extLst>
      <p:ext uri="{BB962C8B-B14F-4D97-AF65-F5344CB8AC3E}">
        <p14:creationId xmlns:p14="http://schemas.microsoft.com/office/powerpoint/2010/main" val="12879821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84A59-65FC-6110-CD36-3AB5F6E816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What’s Next? FY23 and beyond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3B3220-24F5-5E93-0195-AF1896FF29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/>
              <a:t>Enable products to more easily build instructor dashboards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/>
              <a:t> Batch analytics: Power paged tables of learner analytics for instructor dashboards by providing an analytic for many learners with a single request.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/>
              <a:t> Rollups: Power summary visualizations for instructor dashboards by providing simple statistical aggregations over a collection of analytics results.</a:t>
            </a:r>
          </a:p>
        </p:txBody>
      </p:sp>
    </p:spTree>
    <p:extLst>
      <p:ext uri="{BB962C8B-B14F-4D97-AF65-F5344CB8AC3E}">
        <p14:creationId xmlns:p14="http://schemas.microsoft.com/office/powerpoint/2010/main" val="12844736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84A59-65FC-6110-CD36-3AB5F6E816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What’s Next? FY23 and beyond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3B3220-24F5-5E93-0195-AF1896FF29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/>
              <a:t> Power new types of adaptive experiences with Quick Review adaptive behavior.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/>
              <a:t> Provide engagement and outcomes analytics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/>
              <a:t> Work with data engineering org to power data-driven decision making throughout APL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/>
              <a:t> Internal: Enhancing ML-driven self-improving models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/>
              <a:t> Connect academic and professional learning analytics</a:t>
            </a:r>
          </a:p>
        </p:txBody>
      </p:sp>
    </p:spTree>
    <p:extLst>
      <p:ext uri="{BB962C8B-B14F-4D97-AF65-F5344CB8AC3E}">
        <p14:creationId xmlns:p14="http://schemas.microsoft.com/office/powerpoint/2010/main" val="26896099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B9E833-4ECB-67ED-F38B-866673DB1B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D3B12B-B3C9-652A-53D8-1E86F6CD1E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 Light"/>
              </a:rPr>
              <a:t>KAP API Documentation: </a:t>
            </a:r>
            <a:r>
              <a:rPr lang="en-US">
                <a:ea typeface="+mn-lt"/>
                <a:cs typeface="+mn-lt"/>
                <a:hlinkClick r:id="rId2"/>
              </a:rPr>
              <a:t>https://kap-api-docs.pages.wiley.tools/</a:t>
            </a:r>
            <a:r>
              <a:rPr lang="en-US">
                <a:ea typeface="+mn-lt"/>
                <a:cs typeface="+mn-lt"/>
              </a:rPr>
              <a:t> </a:t>
            </a:r>
            <a:br>
              <a:rPr lang="en-US">
                <a:ea typeface="+mn-lt"/>
                <a:cs typeface="+mn-lt"/>
              </a:rPr>
            </a:br>
            <a:r>
              <a:rPr lang="en-US">
                <a:ea typeface="+mn-lt"/>
                <a:cs typeface="+mn-lt"/>
              </a:rPr>
              <a:t>(Requires </a:t>
            </a:r>
            <a:r>
              <a:rPr lang="en-US" err="1">
                <a:ea typeface="+mn-lt"/>
                <a:cs typeface="+mn-lt"/>
              </a:rPr>
              <a:t>github</a:t>
            </a:r>
            <a:r>
              <a:rPr lang="en-US">
                <a:ea typeface="+mn-lt"/>
                <a:cs typeface="+mn-lt"/>
              </a:rPr>
              <a:t> account in the All-Wiley GitHub team)</a:t>
            </a:r>
            <a:endParaRPr lang="en-US"/>
          </a:p>
          <a:p>
            <a:r>
              <a:rPr lang="en-US">
                <a:cs typeface="Calibri Light"/>
              </a:rPr>
              <a:t>Reach out to our team at </a:t>
            </a:r>
            <a:r>
              <a:rPr lang="en-US">
                <a:ea typeface="+mn-lt"/>
                <a:cs typeface="+mn-lt"/>
                <a:hlinkClick r:id="rId3"/>
              </a:rPr>
              <a:t>vicuna@wiley.onmicrosoft.com</a:t>
            </a:r>
            <a:r>
              <a:rPr lang="en-US">
                <a:cs typeface="Calibri Light"/>
              </a:rPr>
              <a:t> or in the </a:t>
            </a:r>
            <a:r>
              <a:rPr lang="en-US">
                <a:cs typeface="Calibri Light"/>
                <a:hlinkClick r:id="rId4"/>
              </a:rPr>
              <a:t>Knewton Integrations</a:t>
            </a:r>
            <a:r>
              <a:rPr lang="en-US">
                <a:cs typeface="Calibri Light"/>
              </a:rPr>
              <a:t> MS Teams team</a:t>
            </a:r>
          </a:p>
          <a:p>
            <a:r>
              <a:rPr lang="en-US">
                <a:ea typeface="Calibri Light"/>
                <a:cs typeface="Calibri Light"/>
              </a:rPr>
              <a:t>A more business/product-focused deck on analytics convergence: </a:t>
            </a:r>
            <a:r>
              <a:rPr lang="en-US">
                <a:ea typeface="+mn-lt"/>
                <a:cs typeface="+mn-lt"/>
                <a:hlinkClick r:id="rId5"/>
              </a:rPr>
              <a:t>APL Convergence_Adaptive Learning and Analytics.pptx</a:t>
            </a:r>
            <a:endParaRPr lang="en-US">
              <a:ea typeface="Calibri Light"/>
              <a:cs typeface="Calibri Light"/>
            </a:endParaRPr>
          </a:p>
          <a:p>
            <a:endParaRPr lang="en-US"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36745132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355DE-0BB3-B0AE-959C-EA4F00B32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Calibri Light"/>
                <a:cs typeface="Calibri Light"/>
              </a:rPr>
              <a:t>Who are we?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86F84A-C8B4-6477-325F-A1A0F6D7C61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63593" y="1815254"/>
            <a:ext cx="2956560" cy="376732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>
                <a:ea typeface="Calibri Light"/>
                <a:cs typeface="Calibri Light"/>
              </a:rPr>
              <a:t>Vicuña</a:t>
            </a:r>
            <a:r>
              <a:rPr lang="en-US">
                <a:ea typeface="Calibri Light"/>
                <a:cs typeface="Calibri Light"/>
              </a:rPr>
              <a:t>: The KAP engineering team</a:t>
            </a:r>
          </a:p>
          <a:p>
            <a:r>
              <a:rPr lang="en-US">
                <a:ea typeface="Calibri Light"/>
                <a:cs typeface="Calibri Light"/>
                <a:hlinkClick r:id="rId2"/>
              </a:rPr>
              <a:t>https</a:t>
            </a:r>
            <a:r>
              <a:rPr lang="en-US">
                <a:ea typeface="+mn-lt"/>
                <a:cs typeface="+mn-lt"/>
                <a:hlinkClick r:id="rId2"/>
              </a:rPr>
              <a:t>://confluence.wiley.com/x/mGT1Bg</a:t>
            </a:r>
            <a:endParaRPr lang="en-US">
              <a:ea typeface="Calibri Light"/>
              <a:cs typeface="Calibri Light"/>
            </a:endParaRPr>
          </a:p>
          <a:p>
            <a:endParaRPr lang="en-US">
              <a:ea typeface="Calibri Light"/>
              <a:cs typeface="Calibri Light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8C09EB-364A-23E1-E6A3-97092A188D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469440" y="1627508"/>
            <a:ext cx="3487783" cy="376732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>
                <a:ea typeface="Calibri Light"/>
                <a:cs typeface="Calibri Light"/>
              </a:rPr>
              <a:t>Wilpattu</a:t>
            </a:r>
            <a:r>
              <a:rPr lang="en-US">
                <a:ea typeface="Calibri Light"/>
                <a:cs typeface="Calibri Light"/>
              </a:rPr>
              <a:t>: The </a:t>
            </a:r>
            <a:r>
              <a:rPr lang="en-US" err="1">
                <a:ea typeface="Calibri Light"/>
                <a:cs typeface="Calibri Light"/>
              </a:rPr>
              <a:t>Knewton</a:t>
            </a:r>
            <a:r>
              <a:rPr lang="en-US">
                <a:ea typeface="Calibri Light"/>
                <a:cs typeface="Calibri Light"/>
              </a:rPr>
              <a:t> Enterprise Platform (KEP) engineering team</a:t>
            </a:r>
          </a:p>
          <a:p>
            <a:r>
              <a:rPr lang="en-US">
                <a:ea typeface="Calibri Light"/>
                <a:cs typeface="Calibri Light"/>
                <a:hlinkClick r:id="rId3"/>
              </a:rPr>
              <a:t>https</a:t>
            </a:r>
            <a:r>
              <a:rPr lang="en-US">
                <a:ea typeface="+mn-lt"/>
                <a:cs typeface="+mn-lt"/>
                <a:hlinkClick r:id="rId3"/>
              </a:rPr>
              <a:t>://confluence.wiley.com/x/2B_HBw</a:t>
            </a:r>
            <a:endParaRPr lang="en-US">
              <a:ea typeface="+mn-lt"/>
              <a:cs typeface="+mn-lt"/>
            </a:endParaRPr>
          </a:p>
          <a:p>
            <a:endParaRPr lang="en-US">
              <a:ea typeface="Calibri Light" panose="020F0302020204030204"/>
              <a:cs typeface="Calibri Light" panose="020F0302020204030204"/>
            </a:endParaRP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492FFC87-BEB6-7901-0599-2060FB7F05E8}"/>
              </a:ext>
            </a:extLst>
          </p:cNvPr>
          <p:cNvSpPr txBox="1">
            <a:spLocks/>
          </p:cNvSpPr>
          <p:nvPr/>
        </p:nvSpPr>
        <p:spPr>
          <a:xfrm>
            <a:off x="3951753" y="1815254"/>
            <a:ext cx="3487783" cy="239137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91440" indent="-91440" algn="l" defTabSz="914400" rtl="0" eaLnBrk="1" latinLnBrk="0" hangingPunct="1">
              <a:lnSpc>
                <a:spcPct val="85000"/>
              </a:lnSpc>
              <a:spcBef>
                <a:spcPts val="1300"/>
              </a:spcBef>
              <a:buFont typeface="Arial" pitchFamily="34" charset="0"/>
              <a:buChar char=" 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7472" indent="-3429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48640" indent="-54864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22960" indent="-82296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97280" indent="-109728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2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4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6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8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>
                <a:ea typeface="Calibri Light"/>
                <a:cs typeface="Calibri Light"/>
              </a:rPr>
              <a:t>Camery</a:t>
            </a:r>
            <a:r>
              <a:rPr lang="en-US">
                <a:ea typeface="Calibri Light"/>
                <a:cs typeface="Calibri Light"/>
              </a:rPr>
              <a:t>: The analytics data science team</a:t>
            </a:r>
          </a:p>
          <a:p>
            <a:r>
              <a:rPr lang="en-US">
                <a:ea typeface="+mn-lt"/>
                <a:cs typeface="+mn-lt"/>
                <a:hlinkClick r:id="rId4"/>
              </a:rPr>
              <a:t>https://confluence.wiley.com/x/2F31Bg</a:t>
            </a:r>
            <a:endParaRPr lang="en-US">
              <a:ea typeface="+mn-lt"/>
              <a:cs typeface="+mn-lt"/>
            </a:endParaRPr>
          </a:p>
          <a:p>
            <a:endParaRPr lang="en-US">
              <a:ea typeface="Calibri Light"/>
              <a:cs typeface="Calibri Light"/>
            </a:endParaRPr>
          </a:p>
        </p:txBody>
      </p:sp>
      <p:pic>
        <p:nvPicPr>
          <p:cNvPr id="7" name="Picture 7" descr="A picture containing grass, mammal, outdoor, field&#10;&#10;Description automatically generated">
            <a:extLst>
              <a:ext uri="{FF2B5EF4-FFF2-40B4-BE49-F238E27FC236}">
                <a16:creationId xmlns:a16="http://schemas.microsoft.com/office/drawing/2014/main" id="{99F5D94E-67EC-EED6-43E8-546EA84304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7707" y="3511172"/>
            <a:ext cx="2139537" cy="1842644"/>
          </a:xfrm>
          <a:prstGeom prst="rect">
            <a:avLst/>
          </a:prstGeom>
        </p:spPr>
      </p:pic>
      <p:pic>
        <p:nvPicPr>
          <p:cNvPr id="8" name="Picture 8" descr="A picture containing outdoor, grass, tree, cow&#10;&#10;Description automatically generated">
            <a:extLst>
              <a:ext uri="{FF2B5EF4-FFF2-40B4-BE49-F238E27FC236}">
                <a16:creationId xmlns:a16="http://schemas.microsoft.com/office/drawing/2014/main" id="{411E106E-7A66-A4E8-50D3-5046E6E441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07513" y="3530748"/>
            <a:ext cx="3496491" cy="1848394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E7A0D9FC-1466-7754-8784-7FF067C2008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83776" y="3511172"/>
            <a:ext cx="3492137" cy="186056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6B05C0C-3455-2A7D-F878-7D43DC95EB08}"/>
              </a:ext>
            </a:extLst>
          </p:cNvPr>
          <p:cNvSpPr txBox="1"/>
          <p:nvPr/>
        </p:nvSpPr>
        <p:spPr>
          <a:xfrm>
            <a:off x="3679948" y="5353816"/>
            <a:ext cx="392756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Calibri Light"/>
                <a:cs typeface="Calibri Light"/>
              </a:rPr>
              <a:t>^ they're fancier than they like to admit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FB8238-26C4-054B-66CF-EA1DF4F042D4}"/>
              </a:ext>
            </a:extLst>
          </p:cNvPr>
          <p:cNvSpPr txBox="1"/>
          <p:nvPr/>
        </p:nvSpPr>
        <p:spPr>
          <a:xfrm>
            <a:off x="2593294" y="5971510"/>
            <a:ext cx="6509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Product Managers: Tiara Kelly, Andrew Jones, Anita </a:t>
            </a:r>
            <a:r>
              <a:rPr lang="en-US" err="1"/>
              <a:t>Nikanen</a:t>
            </a:r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868821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87AB319-64C0-4E2D-B1CD-0A970301BE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EB1B515-F9F4-43DB-9558-A4C5ABBBFB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5DAD42-83F9-8294-7B9A-FB4D94404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2955" y="770467"/>
            <a:ext cx="3467051" cy="335280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>
              <a:lnSpc>
                <a:spcPct val="80000"/>
              </a:lnSpc>
            </a:pPr>
            <a:r>
              <a:rPr lang="en-US" sz="5600">
                <a:solidFill>
                  <a:srgbClr val="FFFFFF"/>
                </a:solidFill>
              </a:rPr>
              <a:t>What are "Analytics"</a:t>
            </a:r>
            <a:br>
              <a:rPr lang="en-US" sz="5600">
                <a:solidFill>
                  <a:srgbClr val="FFFFFF"/>
                </a:solidFill>
                <a:cs typeface="Calibri Light"/>
              </a:rPr>
            </a:br>
            <a:br>
              <a:rPr lang="en-US" sz="5600">
                <a:cs typeface="Calibri Light"/>
              </a:rPr>
            </a:br>
            <a:r>
              <a:rPr lang="en-US" sz="5600" i="1">
                <a:solidFill>
                  <a:srgbClr val="FFFFFF"/>
                </a:solidFill>
              </a:rPr>
              <a:t>Product Perspective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2C9528F-903F-4F75-99E3-CC588843E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552944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3" descr="Diagram, schematic&#10;&#10;Description automatically generated">
            <a:extLst>
              <a:ext uri="{FF2B5EF4-FFF2-40B4-BE49-F238E27FC236}">
                <a16:creationId xmlns:a16="http://schemas.microsoft.com/office/drawing/2014/main" id="{4DFBB793-8611-B334-4CE1-55AAC85B99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67" y="963507"/>
            <a:ext cx="7423483" cy="5032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2468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FA6DD9-90B8-2733-A907-6944CFEC4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Calibri Light"/>
                <a:cs typeface="Calibri Light"/>
              </a:rPr>
              <a:t>Who are Analytics For?</a:t>
            </a:r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0747F57-958D-C88D-09FC-5B153D8575C7}"/>
              </a:ext>
            </a:extLst>
          </p:cNvPr>
          <p:cNvSpPr/>
          <p:nvPr/>
        </p:nvSpPr>
        <p:spPr>
          <a:xfrm>
            <a:off x="1134534" y="5173133"/>
            <a:ext cx="9855199" cy="914400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err="1">
                <a:ea typeface="Calibri Light"/>
                <a:cs typeface="Calibri Light"/>
              </a:rPr>
              <a:t>Knewton</a:t>
            </a:r>
            <a:r>
              <a:rPr lang="en-US">
                <a:ea typeface="Calibri Light"/>
                <a:cs typeface="Calibri Light"/>
              </a:rPr>
              <a:t> Analytics Platform</a:t>
            </a:r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2138C64-CEF1-4B49-3BDA-FD6D921C66F2}"/>
              </a:ext>
            </a:extLst>
          </p:cNvPr>
          <p:cNvSpPr/>
          <p:nvPr/>
        </p:nvSpPr>
        <p:spPr>
          <a:xfrm>
            <a:off x="1136297" y="4266140"/>
            <a:ext cx="4921955" cy="914400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ea typeface="Calibri Light"/>
                <a:cs typeface="Calibri Light"/>
              </a:rPr>
              <a:t>APIs</a:t>
            </a: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2025BD1-2DB3-DB7E-5F66-EAC38CD0DD3A}"/>
              </a:ext>
            </a:extLst>
          </p:cNvPr>
          <p:cNvSpPr/>
          <p:nvPr/>
        </p:nvSpPr>
        <p:spPr>
          <a:xfrm>
            <a:off x="6069541" y="4266140"/>
            <a:ext cx="4921955" cy="914400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ea typeface="Calibri Light"/>
                <a:cs typeface="Calibri Light"/>
              </a:rPr>
              <a:t>Data Warehouse</a:t>
            </a: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BA15632-175B-C236-D11A-FAE5E4157073}"/>
              </a:ext>
            </a:extLst>
          </p:cNvPr>
          <p:cNvSpPr/>
          <p:nvPr/>
        </p:nvSpPr>
        <p:spPr>
          <a:xfrm>
            <a:off x="1136297" y="3351740"/>
            <a:ext cx="4921955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ea typeface="Calibri Light"/>
                <a:cs typeface="Calibri Light"/>
              </a:rPr>
              <a:t>APL Products</a:t>
            </a:r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A091C3C-825C-327D-E777-EF4C5059F91A}"/>
              </a:ext>
            </a:extLst>
          </p:cNvPr>
          <p:cNvSpPr/>
          <p:nvPr/>
        </p:nvSpPr>
        <p:spPr>
          <a:xfrm>
            <a:off x="6063897" y="3351740"/>
            <a:ext cx="4921955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err="1">
                <a:ea typeface="Calibri Light"/>
                <a:cs typeface="Calibri Light"/>
              </a:rPr>
              <a:t>PowerBI</a:t>
            </a:r>
            <a:endParaRPr lang="en-US" err="1"/>
          </a:p>
        </p:txBody>
      </p:sp>
      <p:pic>
        <p:nvPicPr>
          <p:cNvPr id="10" name="Graphic 10" descr="Group of women with solid fill">
            <a:extLst>
              <a:ext uri="{FF2B5EF4-FFF2-40B4-BE49-F238E27FC236}">
                <a16:creationId xmlns:a16="http://schemas.microsoft.com/office/drawing/2014/main" id="{7DADEE9F-FB1F-AB03-FAE1-F69B6D728D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23155" y="1876778"/>
            <a:ext cx="914400" cy="914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15B579F-BA12-46C9-00E4-615CC3B527E9}"/>
              </a:ext>
            </a:extLst>
          </p:cNvPr>
          <p:cNvSpPr txBox="1"/>
          <p:nvPr/>
        </p:nvSpPr>
        <p:spPr>
          <a:xfrm>
            <a:off x="1679927" y="2718506"/>
            <a:ext cx="119662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Instructors</a:t>
            </a:r>
          </a:p>
        </p:txBody>
      </p:sp>
      <p:pic>
        <p:nvPicPr>
          <p:cNvPr id="13" name="Graphic 13" title="Learners">
            <a:extLst>
              <a:ext uri="{FF2B5EF4-FFF2-40B4-BE49-F238E27FC236}">
                <a16:creationId xmlns:a16="http://schemas.microsoft.com/office/drawing/2014/main" id="{7C825010-7915-9C9D-DE7B-7035DAA6E7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01911" y="1752600"/>
            <a:ext cx="1264355" cy="125306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118EDE1-D818-75C9-EE6C-E40B03AB95B2}"/>
              </a:ext>
            </a:extLst>
          </p:cNvPr>
          <p:cNvSpPr txBox="1"/>
          <p:nvPr/>
        </p:nvSpPr>
        <p:spPr>
          <a:xfrm>
            <a:off x="4123971" y="2718505"/>
            <a:ext cx="101600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Learners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DCC9AA5-B079-611F-DF09-5628B0C6BB6B}"/>
              </a:ext>
            </a:extLst>
          </p:cNvPr>
          <p:cNvSpPr txBox="1"/>
          <p:nvPr/>
        </p:nvSpPr>
        <p:spPr>
          <a:xfrm>
            <a:off x="6370461" y="2718506"/>
            <a:ext cx="189653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Wiley Colleagues</a:t>
            </a:r>
            <a:endParaRPr lang="en-US">
              <a:ea typeface="Calibri Light"/>
              <a:cs typeface="Calibri Ligh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E0A1660-88E4-30BE-D1A0-35CE6036A9FE}"/>
              </a:ext>
            </a:extLst>
          </p:cNvPr>
          <p:cNvSpPr txBox="1"/>
          <p:nvPr/>
        </p:nvSpPr>
        <p:spPr>
          <a:xfrm>
            <a:off x="8854016" y="2718505"/>
            <a:ext cx="213360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Institutional Admins</a:t>
            </a:r>
          </a:p>
        </p:txBody>
      </p:sp>
      <p:pic>
        <p:nvPicPr>
          <p:cNvPr id="19" name="Graphic 19" descr="Group outline">
            <a:extLst>
              <a:ext uri="{FF2B5EF4-FFF2-40B4-BE49-F238E27FC236}">
                <a16:creationId xmlns:a16="http://schemas.microsoft.com/office/drawing/2014/main" id="{D7EE4276-5337-A6AA-FB6C-77C298D3FF3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553200" y="1679222"/>
            <a:ext cx="1332089" cy="1315157"/>
          </a:xfrm>
          <a:prstGeom prst="rect">
            <a:avLst/>
          </a:prstGeom>
        </p:spPr>
      </p:pic>
      <p:pic>
        <p:nvPicPr>
          <p:cNvPr id="20" name="Graphic 20" descr="Management outline">
            <a:extLst>
              <a:ext uri="{FF2B5EF4-FFF2-40B4-BE49-F238E27FC236}">
                <a16:creationId xmlns:a16="http://schemas.microsoft.com/office/drawing/2014/main" id="{02305CF4-9F68-A60B-5DC3-D696E221908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217377" y="1763889"/>
            <a:ext cx="1117600" cy="113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5427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9" descr="Diagram&#10;&#10;Description automatically generated">
            <a:extLst>
              <a:ext uri="{FF2B5EF4-FFF2-40B4-BE49-F238E27FC236}">
                <a16:creationId xmlns:a16="http://schemas.microsoft.com/office/drawing/2014/main" id="{8F18F3E9-D270-FAD8-62E4-E142937E1843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2"/>
          <a:stretch>
            <a:fillRect/>
          </a:stretch>
        </p:blipFill>
        <p:spPr>
          <a:xfrm>
            <a:off x="475509" y="666208"/>
            <a:ext cx="8529952" cy="5733907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22C1597-CC43-70FC-D2CB-A2A8E4AB530F}"/>
              </a:ext>
            </a:extLst>
          </p:cNvPr>
          <p:cNvSpPr txBox="1"/>
          <p:nvPr/>
        </p:nvSpPr>
        <p:spPr>
          <a:xfrm>
            <a:off x="9111326" y="411021"/>
            <a:ext cx="2743199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5400">
                <a:solidFill>
                  <a:schemeClr val="accent1"/>
                </a:solidFill>
              </a:rPr>
              <a:t>Learner Analytics</a:t>
            </a:r>
            <a:endParaRPr lang="en-US" sz="5400">
              <a:solidFill>
                <a:schemeClr val="accent1"/>
              </a:solidFill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14396214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4529A0-83B4-8D9E-6BBE-B1A16EB784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Calibri Light"/>
                <a:cs typeface="Calibri Light"/>
              </a:rPr>
              <a:t>What are "Analytics": </a:t>
            </a:r>
            <a:r>
              <a:rPr lang="en-US" i="1">
                <a:ea typeface="Calibri Light"/>
                <a:cs typeface="Calibri Light"/>
              </a:rPr>
              <a:t>Eng Perspective</a:t>
            </a:r>
            <a:endParaRPr lang="en-US" i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697B7C-CDAE-FF8F-CD1E-A201A9FB3A3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3200">
                <a:ea typeface="+mn-lt"/>
                <a:cs typeface="+mn-lt"/>
              </a:rPr>
              <a:t>Our take:</a:t>
            </a:r>
            <a:endParaRPr lang="en-US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Statistical aggregations over filtered collections of raw data points recorded by products</a:t>
            </a:r>
            <a:endParaRPr lang="en-US">
              <a:ea typeface="Calibri Light"/>
              <a:cs typeface="Calibri Light"/>
            </a:endParaRPr>
          </a:p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-- AND --</a:t>
            </a:r>
          </a:p>
          <a:p>
            <a:pPr marL="0" indent="0">
              <a:buNone/>
            </a:pPr>
            <a:r>
              <a:rPr lang="en-US">
                <a:ea typeface="Calibri Light"/>
                <a:cs typeface="Calibri Light"/>
              </a:rPr>
              <a:t>Qualitative AI-driven insights and suggestions based on those aggregations</a:t>
            </a:r>
          </a:p>
        </p:txBody>
      </p:sp>
      <p:pic>
        <p:nvPicPr>
          <p:cNvPr id="12" name="Picture 12" descr="Graphical user interface&#10;&#10;Description automatically generated">
            <a:extLst>
              <a:ext uri="{FF2B5EF4-FFF2-40B4-BE49-F238E27FC236}">
                <a16:creationId xmlns:a16="http://schemas.microsoft.com/office/drawing/2014/main" id="{827C94DB-32DB-1EF0-98DD-43D23709C85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328352" y="2004283"/>
            <a:ext cx="6480951" cy="4003386"/>
          </a:xfrm>
        </p:spPr>
      </p:pic>
    </p:spTree>
    <p:extLst>
      <p:ext uri="{BB962C8B-B14F-4D97-AF65-F5344CB8AC3E}">
        <p14:creationId xmlns:p14="http://schemas.microsoft.com/office/powerpoint/2010/main" val="4038040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9B2F3-9DCC-3E31-FE5E-9B6B87FEC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Rollups  - Higher-order aggregations</a:t>
            </a:r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F6C2A4E-CA7B-C1AE-0862-6735BF59C6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57365" y="1998134"/>
            <a:ext cx="4509111" cy="403740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>
                <a:cs typeface="Calibri Light"/>
              </a:rPr>
              <a:t>"Rollups" are a category of analytics that we define as  simple statistical aggregations over other analytics.</a:t>
            </a:r>
            <a:endParaRPr lang="en-US"/>
          </a:p>
          <a:p>
            <a:pPr marL="0" indent="0">
              <a:buNone/>
            </a:pPr>
            <a:r>
              <a:rPr lang="en-US">
                <a:cs typeface="Calibri Light"/>
              </a:rPr>
              <a:t>Filter on groups of learners</a:t>
            </a:r>
          </a:p>
          <a:p>
            <a:pPr marL="0" indent="0">
              <a:buNone/>
            </a:pPr>
            <a:r>
              <a:rPr lang="en-US">
                <a:cs typeface="Calibri Light"/>
              </a:rPr>
              <a:t>Filter on groups of content</a:t>
            </a:r>
          </a:p>
        </p:txBody>
      </p:sp>
      <p:pic>
        <p:nvPicPr>
          <p:cNvPr id="5" name="Picture 5" descr="Chart, diagram, funnel chart&#10;&#10;Description automatically generated">
            <a:extLst>
              <a:ext uri="{FF2B5EF4-FFF2-40B4-BE49-F238E27FC236}">
                <a16:creationId xmlns:a16="http://schemas.microsoft.com/office/drawing/2014/main" id="{96629340-3C01-C438-7A89-A7661F7D64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4476" y="1993413"/>
            <a:ext cx="6890795" cy="3710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979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F78C30-64C7-8CB9-A6DE-0612087021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Calibri Light"/>
                <a:cs typeface="Calibri Light"/>
              </a:rPr>
              <a:t>Example: Seat Time</a:t>
            </a:r>
            <a:endParaRPr lang="en-US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96AA1395-635A-7278-66FA-2651B6F13E3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89754449"/>
              </p:ext>
            </p:extLst>
          </p:nvPr>
        </p:nvGraphicFramePr>
        <p:xfrm>
          <a:off x="658132" y="2392363"/>
          <a:ext cx="10017584" cy="3074994"/>
        </p:xfrm>
        <a:graphic>
          <a:graphicData uri="http://schemas.openxmlformats.org/drawingml/2006/table">
            <a:tbl>
              <a:tblPr firstCol="1">
                <a:tableStyleId>{5C22544A-7EE6-4342-B048-85BDC9FD1C3A}</a:tableStyleId>
              </a:tblPr>
              <a:tblGrid>
                <a:gridCol w="2458357">
                  <a:extLst>
                    <a:ext uri="{9D8B030D-6E8A-4147-A177-3AD203B41FA5}">
                      <a16:colId xmlns:a16="http://schemas.microsoft.com/office/drawing/2014/main" val="3455064257"/>
                    </a:ext>
                  </a:extLst>
                </a:gridCol>
                <a:gridCol w="7559227">
                  <a:extLst>
                    <a:ext uri="{9D8B030D-6E8A-4147-A177-3AD203B41FA5}">
                      <a16:colId xmlns:a16="http://schemas.microsoft.com/office/drawing/2014/main" val="164579153"/>
                    </a:ext>
                  </a:extLst>
                </a:gridCol>
              </a:tblGrid>
              <a:tr h="401247">
                <a:tc>
                  <a:txBody>
                    <a:bodyPr/>
                    <a:lstStyle/>
                    <a:p>
                      <a:r>
                        <a:rPr lang="en-US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Seat Time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6760051"/>
                  </a:ext>
                </a:extLst>
              </a:tr>
              <a:tr h="408214">
                <a:tc>
                  <a:txBody>
                    <a:bodyPr/>
                    <a:lstStyle/>
                    <a:p>
                      <a:r>
                        <a:rPr lang="en-US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An estimate of the time that a learner spent actively working on something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0989803"/>
                  </a:ext>
                </a:extLst>
              </a:tr>
              <a:tr h="401247">
                <a:tc>
                  <a:txBody>
                    <a:bodyPr/>
                    <a:lstStyle/>
                    <a:p>
                      <a:r>
                        <a:rPr lang="en-US"/>
                        <a:t>Raw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Item Interactions | duration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9461032"/>
                  </a:ext>
                </a:extLst>
              </a:tr>
              <a:tr h="401246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Aggregation 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Sum, with max duration exclusions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2185548"/>
                  </a:ext>
                </a:extLst>
              </a:tr>
              <a:tr h="401247">
                <a:tc>
                  <a:txBody>
                    <a:bodyPr/>
                    <a:lstStyle/>
                    <a:p>
                      <a:r>
                        <a:rPr lang="en-US"/>
                        <a:t>Filters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/>
                        <a:t>Learner IDs / Cohort ID</a:t>
                      </a:r>
                    </a:p>
                    <a:p>
                      <a:pPr marL="285750" lvl="0" indent="-285750">
                        <a:buClr>
                          <a:srgbClr val="000000"/>
                        </a:buClr>
                        <a:buFont typeface="Arial,Sans-Serif"/>
                        <a:buChar char="•"/>
                      </a:pPr>
                      <a:r>
                        <a:rPr lang="en-US" sz="1800" b="0" i="0" u="none" strike="noStrike" noProof="0">
                          <a:latin typeface="Calibri Light"/>
                        </a:rPr>
                        <a:t>Assignment IDs</a:t>
                      </a:r>
                    </a:p>
                    <a:p>
                      <a:pPr marL="285750" lvl="0" indent="-285750">
                        <a:buClr>
                          <a:srgbClr val="000000"/>
                        </a:buClr>
                        <a:buFont typeface="Arial,Sans-Serif"/>
                        <a:buChar char="•"/>
                      </a:pPr>
                      <a:r>
                        <a:rPr lang="en-US" sz="1800" b="0" i="0" u="none" strike="noStrike" noProof="0">
                          <a:latin typeface="Calibri Light"/>
                        </a:rPr>
                        <a:t>Content Item IDs</a:t>
                      </a:r>
                    </a:p>
                    <a:p>
                      <a:pPr marL="285750" lvl="0" indent="-285750">
                        <a:buClr>
                          <a:srgbClr val="000000"/>
                        </a:buClr>
                        <a:buFont typeface="Arial,Sans-Serif"/>
                        <a:buChar char="•"/>
                      </a:pPr>
                      <a:r>
                        <a:rPr lang="en-US" sz="1800" b="0" i="0" u="none" strike="noStrike" noProof="0">
                          <a:latin typeface="Calibri Light"/>
                        </a:rPr>
                        <a:t>Context Taxon IDs</a:t>
                      </a:r>
                    </a:p>
                    <a:p>
                      <a:pPr marL="285750" lvl="0" indent="-285750">
                        <a:buClr>
                          <a:srgbClr val="000000"/>
                        </a:buClr>
                        <a:buFont typeface="Arial,Sans-Serif"/>
                        <a:buChar char="•"/>
                      </a:pPr>
                      <a:r>
                        <a:rPr lang="en-US" sz="1800" b="0" i="0" u="none" strike="noStrike" noProof="0">
                          <a:latin typeface="Calibri Light"/>
                        </a:rPr>
                        <a:t>Learning Objective IDs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70019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59801806"/>
      </p:ext>
    </p:extLst>
  </p:cSld>
  <p:clrMapOvr>
    <a:masterClrMapping/>
  </p:clrMapOvr>
</p:sld>
</file>

<file path=ppt/theme/theme1.xml><?xml version="1.0" encoding="utf-8"?>
<a:theme xmlns:a="http://schemas.openxmlformats.org/drawingml/2006/main" name="Metropolitan">
  <a:themeElements>
    <a:clrScheme name="Metropolitan">
      <a:dk1>
        <a:sysClr val="windowText" lastClr="000000"/>
      </a:dk1>
      <a:lt1>
        <a:sysClr val="window" lastClr="FFFFFF"/>
      </a:lt1>
      <a:dk2>
        <a:srgbClr val="162F33"/>
      </a:dk2>
      <a:lt2>
        <a:srgbClr val="EAF0E0"/>
      </a:lt2>
      <a:accent1>
        <a:srgbClr val="50B4C8"/>
      </a:accent1>
      <a:accent2>
        <a:srgbClr val="A8B97F"/>
      </a:accent2>
      <a:accent3>
        <a:srgbClr val="9B9256"/>
      </a:accent3>
      <a:accent4>
        <a:srgbClr val="657689"/>
      </a:accent4>
      <a:accent5>
        <a:srgbClr val="7A855D"/>
      </a:accent5>
      <a:accent6>
        <a:srgbClr val="84AC9D"/>
      </a:accent6>
      <a:hlink>
        <a:srgbClr val="2370CD"/>
      </a:hlink>
      <a:folHlink>
        <a:srgbClr val="877589"/>
      </a:folHlink>
    </a:clrScheme>
    <a:fontScheme name="Metropolita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Metropolitan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00000"/>
                <a:lumMod val="110000"/>
              </a:schemeClr>
            </a:gs>
            <a:gs pos="50000">
              <a:schemeClr val="phClr">
                <a:tint val="75000"/>
                <a:satMod val="101000"/>
                <a:lumMod val="105000"/>
              </a:schemeClr>
            </a:gs>
            <a:gs pos="100000">
              <a:schemeClr val="phClr">
                <a:tint val="82000"/>
                <a:satMod val="104000"/>
                <a:lumMod val="105000"/>
              </a:schemeClr>
            </a:gs>
          </a:gsLst>
          <a:lin ang="27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0000"/>
                <a:lumMod val="100000"/>
              </a:schemeClr>
            </a:gs>
            <a:gs pos="100000">
              <a:schemeClr val="phClr">
                <a:shade val="80000"/>
                <a:satMod val="100000"/>
                <a:lumMod val="99000"/>
              </a:schemeClr>
            </a:gs>
          </a:gsLst>
          <a:lin ang="27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tropolitan" id="{4C5440D6-04D2-4954-96CF-F251137069B2}" vid="{79CFCA13-9412-4290-BB4B-85112F88857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31157c5a-2a1e-48c0-b7c6-1cb17c23028c">
      <UserInfo>
        <DisplayName/>
        <AccountId xsi:nil="true"/>
        <AccountType/>
      </UserInfo>
    </SharedWithUsers>
    <MediaLengthInSeconds xmlns="f7cb9941-f2fa-4d68-bb51-5a4180a9b1a6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710A7F4DB15D34DAC1EE131927A48E1" ma:contentTypeVersion="9" ma:contentTypeDescription="Create a new document." ma:contentTypeScope="" ma:versionID="72892bfeb9c01b7a294195ecc6ef78a9">
  <xsd:schema xmlns:xsd="http://www.w3.org/2001/XMLSchema" xmlns:xs="http://www.w3.org/2001/XMLSchema" xmlns:p="http://schemas.microsoft.com/office/2006/metadata/properties" xmlns:ns2="f7cb9941-f2fa-4d68-bb51-5a4180a9b1a6" xmlns:ns3="31157c5a-2a1e-48c0-b7c6-1cb17c23028c" targetNamespace="http://schemas.microsoft.com/office/2006/metadata/properties" ma:root="true" ma:fieldsID="7d5628fefc3a4293c0466291c3095b90" ns2:_="" ns3:_="">
    <xsd:import namespace="f7cb9941-f2fa-4d68-bb51-5a4180a9b1a6"/>
    <xsd:import namespace="31157c5a-2a1e-48c0-b7c6-1cb17c23028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7cb9941-f2fa-4d68-bb51-5a4180a9b1a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6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1157c5a-2a1e-48c0-b7c6-1cb17c23028c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7E4C974-A661-4138-8206-D8ADDB221ED5}">
  <ds:schemaRefs>
    <ds:schemaRef ds:uri="31157c5a-2a1e-48c0-b7c6-1cb17c23028c"/>
    <ds:schemaRef ds:uri="f7cb9941-f2fa-4d68-bb51-5a4180a9b1a6"/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39227C79-1EED-49CF-A7B2-1BF9B85036FB}">
  <ds:schemaRefs>
    <ds:schemaRef ds:uri="31157c5a-2a1e-48c0-b7c6-1cb17c23028c"/>
    <ds:schemaRef ds:uri="f7cb9941-f2fa-4d68-bb51-5a4180a9b1a6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F1CB8F1F-3327-491D-88B6-E930D5D43E8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25</Slides>
  <Notes>7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6" baseType="lpstr">
      <vt:lpstr>Metropolitan</vt:lpstr>
      <vt:lpstr>APL DnA:  Knewton Analytics Platform (KAP)</vt:lpstr>
      <vt:lpstr>Agenda</vt:lpstr>
      <vt:lpstr>Who are we?</vt:lpstr>
      <vt:lpstr>What are "Analytics"  Product Perspective</vt:lpstr>
      <vt:lpstr>Who are Analytics For?</vt:lpstr>
      <vt:lpstr>PowerPoint Presentation</vt:lpstr>
      <vt:lpstr>What are "Analytics": Eng Perspective</vt:lpstr>
      <vt:lpstr>Rollups  - Higher-order aggregations</vt:lpstr>
      <vt:lpstr>Example: Seat Time</vt:lpstr>
      <vt:lpstr>Example: Concept Proficiency</vt:lpstr>
      <vt:lpstr>Example: Item Recommendation</vt:lpstr>
      <vt:lpstr>KAP Integration</vt:lpstr>
      <vt:lpstr>KAP Integration – Events </vt:lpstr>
      <vt:lpstr>KAP Integration – Enrichments </vt:lpstr>
      <vt:lpstr>KAP Integration – Analytics APIs </vt:lpstr>
      <vt:lpstr>Model Execution – Incremental Updates</vt:lpstr>
      <vt:lpstr>Model Execution – Batch Processing</vt:lpstr>
      <vt:lpstr>Model Execution – On-Demand</vt:lpstr>
      <vt:lpstr>Model-Runner Framework</vt:lpstr>
      <vt:lpstr>KAP Evolution, Past, Present, Future</vt:lpstr>
      <vt:lpstr>Tech Stack Modernization</vt:lpstr>
      <vt:lpstr>What’s Next? V2 APIs</vt:lpstr>
      <vt:lpstr>What’s Next? FY23 and beyond</vt:lpstr>
      <vt:lpstr>What’s Next? FY23 and beyond</vt:lpstr>
      <vt:lpstr>Resources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APL DnA:  Knewton Analytics Platform (KAP)</dc:title>
  <dc:creator/>
  <cp:revision>2</cp:revision>
  <dcterms:created xsi:type="dcterms:W3CDTF">2022-05-10T19:10:10Z</dcterms:created>
  <dcterms:modified xsi:type="dcterms:W3CDTF">2023-03-20T06:42:06Z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0x0101001710A7F4DB15D34DAC1EE131927A48E1</vt:lpwstr>
  </property>
  <property fmtid="{D5CDD505-2E9C-101B-9397-08002B2CF9AE}" pid="3" name="_SourceUrl">
    <vt:lpwstr/>
  </property>
  <property fmtid="{D5CDD505-2E9C-101B-9397-08002B2CF9AE}" pid="4" name="_SharedFileIndex">
    <vt:lpwstr/>
  </property>
  <property fmtid="{D5CDD505-2E9C-101B-9397-08002B2CF9AE}" pid="5" name="ComplianceAssetId">
    <vt:lpwstr/>
  </property>
  <property fmtid="{D5CDD505-2E9C-101B-9397-08002B2CF9AE}" pid="6" name="_ExtendedDescription">
    <vt:lpwstr/>
  </property>
  <property fmtid="{D5CDD505-2E9C-101B-9397-08002B2CF9AE}" pid="7" name="TriggerFlowInfo">
    <vt:lpwstr/>
  </property>
</Properties>
</file>